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3" r:id="rId3"/>
    <p:sldId id="264" r:id="rId4"/>
    <p:sldId id="256" r:id="rId5"/>
    <p:sldId id="260" r:id="rId6"/>
    <p:sldId id="261" r:id="rId7"/>
    <p:sldId id="268" r:id="rId8"/>
    <p:sldId id="269" r:id="rId9"/>
    <p:sldId id="265" r:id="rId10"/>
    <p:sldId id="259"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7776DD-4F22-4BAF-B0EB-AAB91849A9EF}" v="357" dt="2022-08-05T06:11:07.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170D-8B3F-4743-846A-62597951C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C601D6-8B41-4EED-9DB0-BA24855C23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E8B200-08A4-48A3-9389-A6C88D07552A}"/>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5" name="Footer Placeholder 4">
            <a:extLst>
              <a:ext uri="{FF2B5EF4-FFF2-40B4-BE49-F238E27FC236}">
                <a16:creationId xmlns:a16="http://schemas.microsoft.com/office/drawing/2014/main" id="{9CB15B67-9AC2-4753-B50F-3FB91DF0B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530A7-6000-4DDE-BF8E-5CCE69DA1253}"/>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2158319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7459-AB16-4BE7-B2BB-66CE6C6709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B66909-20A1-49F3-B5A4-93B62AAC2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59B5D-A965-4E13-B29C-70B2087C7C3C}"/>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5" name="Footer Placeholder 4">
            <a:extLst>
              <a:ext uri="{FF2B5EF4-FFF2-40B4-BE49-F238E27FC236}">
                <a16:creationId xmlns:a16="http://schemas.microsoft.com/office/drawing/2014/main" id="{147CBFB5-6AF4-45D0-A0B7-012D6B2FA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0D93C-8E3F-4214-B4B3-CD7591BC8E33}"/>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2304826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257752-337C-433C-8397-FF03B4DB1B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8CF930-CBE9-4519-AF7E-043B7A5C76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CFCE02-BB08-4F0E-93B2-74C6628B92B5}"/>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5" name="Footer Placeholder 4">
            <a:extLst>
              <a:ext uri="{FF2B5EF4-FFF2-40B4-BE49-F238E27FC236}">
                <a16:creationId xmlns:a16="http://schemas.microsoft.com/office/drawing/2014/main" id="{0D4485CB-D3F8-4220-BA70-242F141EF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7DEB9A-408C-4687-9AA5-90EBEB27E6B1}"/>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1832560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3BB59-BC53-4667-A2DA-17D60DF832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CEEE71-E4EC-4D2D-A697-17A47B2177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F7942-C9BA-4F13-9150-54899B521243}"/>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5" name="Footer Placeholder 4">
            <a:extLst>
              <a:ext uri="{FF2B5EF4-FFF2-40B4-BE49-F238E27FC236}">
                <a16:creationId xmlns:a16="http://schemas.microsoft.com/office/drawing/2014/main" id="{91ED67AB-41EF-4B2B-9127-BA3A558BE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DCD5D-2E8D-4CCE-A9BB-93A41B259406}"/>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279793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1AD3-0845-439A-8394-0FA5D440BF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1E27E1-9CE2-4B23-B093-AC301BE41D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65D2A2-76E0-435A-AAAF-15D757CD3D01}"/>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5" name="Footer Placeholder 4">
            <a:extLst>
              <a:ext uri="{FF2B5EF4-FFF2-40B4-BE49-F238E27FC236}">
                <a16:creationId xmlns:a16="http://schemas.microsoft.com/office/drawing/2014/main" id="{25D747FB-D578-4425-A05E-0F08EB288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3757A-E1EA-4AA3-928E-483D8B57154D}"/>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161875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5050-BFB1-4D18-ACFB-E8BF6495E2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6B706-B6E1-457C-99F5-6DB2F7B63B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32FF8F-D339-4EA7-ACA8-6B52EB0DF5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8C48F2-F951-4ABC-8505-90E11B7EB9E0}"/>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6" name="Footer Placeholder 5">
            <a:extLst>
              <a:ext uri="{FF2B5EF4-FFF2-40B4-BE49-F238E27FC236}">
                <a16:creationId xmlns:a16="http://schemas.microsoft.com/office/drawing/2014/main" id="{8938CBB2-A38D-4C29-8D41-621819FE5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A90F6-F195-4526-A458-F1E25C85A5CE}"/>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32080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2D4A-6E1E-45EB-8869-D6A619284B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5C8A19-264C-4BE9-98DA-13D4A7A10C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928BE7-7211-4525-A317-4F612D7745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164FBF-0A2E-42E1-9BE4-84CB83D623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A35EC-2EE4-4B3E-BA56-30105E45C2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210591-2D32-4EC1-A493-28FA115D5450}"/>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8" name="Footer Placeholder 7">
            <a:extLst>
              <a:ext uri="{FF2B5EF4-FFF2-40B4-BE49-F238E27FC236}">
                <a16:creationId xmlns:a16="http://schemas.microsoft.com/office/drawing/2014/main" id="{4A6B4BE6-8000-46A7-84F1-E82B4775C9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0D1C45-403F-4045-BFB3-F3BA7FF82E4B}"/>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1078834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53F79-D666-4236-A00D-22746D6FD8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EF2398-4500-4154-9264-8D7C69AFAF51}"/>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4" name="Footer Placeholder 3">
            <a:extLst>
              <a:ext uri="{FF2B5EF4-FFF2-40B4-BE49-F238E27FC236}">
                <a16:creationId xmlns:a16="http://schemas.microsoft.com/office/drawing/2014/main" id="{4610A211-6237-42E1-8EC0-8CFC57268F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7CCC78-14B8-4527-82EF-F1C5BA7FAAE6}"/>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374776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D8D05-EE2D-4896-B436-661BD78E6A15}"/>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3" name="Footer Placeholder 2">
            <a:extLst>
              <a:ext uri="{FF2B5EF4-FFF2-40B4-BE49-F238E27FC236}">
                <a16:creationId xmlns:a16="http://schemas.microsoft.com/office/drawing/2014/main" id="{562C0483-EA0A-4F47-B9DE-273DB3CBA1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60243-9B47-4504-8CE7-D9B78CA0EBD6}"/>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467473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D61F-0975-453E-8163-6A0E228E6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E6D75D-905A-4868-965D-5B9E06266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98218E-F21F-411C-95CF-E1F6B8A5E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530F5-65F0-4E2F-A4DD-E56EDD4EBA1C}"/>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6" name="Footer Placeholder 5">
            <a:extLst>
              <a:ext uri="{FF2B5EF4-FFF2-40B4-BE49-F238E27FC236}">
                <a16:creationId xmlns:a16="http://schemas.microsoft.com/office/drawing/2014/main" id="{DB059DD5-FE4C-461B-BE88-C46D0DA970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E4952C-A604-405B-A3F2-E99DF0E2DBED}"/>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1920874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96B6-6AE9-4CEC-88C9-3C6FB1B85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DEA123-7FDE-4BC4-B3BE-6D008B409D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E29373-157A-4B49-B4F0-7D01BBFDE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86006-B59F-4FA0-AE2F-8DE28BBBDA24}"/>
              </a:ext>
            </a:extLst>
          </p:cNvPr>
          <p:cNvSpPr>
            <a:spLocks noGrp="1"/>
          </p:cNvSpPr>
          <p:nvPr>
            <p:ph type="dt" sz="half" idx="10"/>
          </p:nvPr>
        </p:nvSpPr>
        <p:spPr/>
        <p:txBody>
          <a:bodyPr/>
          <a:lstStyle/>
          <a:p>
            <a:fld id="{3068B289-301E-4557-970A-4F342EFFFBAD}" type="datetimeFigureOut">
              <a:rPr lang="en-US" smtClean="0"/>
              <a:t>8/8/2022</a:t>
            </a:fld>
            <a:endParaRPr lang="en-US"/>
          </a:p>
        </p:txBody>
      </p:sp>
      <p:sp>
        <p:nvSpPr>
          <p:cNvPr id="6" name="Footer Placeholder 5">
            <a:extLst>
              <a:ext uri="{FF2B5EF4-FFF2-40B4-BE49-F238E27FC236}">
                <a16:creationId xmlns:a16="http://schemas.microsoft.com/office/drawing/2014/main" id="{4CB6B265-E6F7-4E8D-BFAB-1A9F1FE508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BC48D6-A738-45FC-A202-4E4672AC653D}"/>
              </a:ext>
            </a:extLst>
          </p:cNvPr>
          <p:cNvSpPr>
            <a:spLocks noGrp="1"/>
          </p:cNvSpPr>
          <p:nvPr>
            <p:ph type="sldNum" sz="quarter" idx="12"/>
          </p:nvPr>
        </p:nvSpPr>
        <p:spPr/>
        <p:txBody>
          <a:bodyPr/>
          <a:lstStyle/>
          <a:p>
            <a:fld id="{B3D2BA67-1A88-4167-877A-91AFED2D8C05}" type="slidenum">
              <a:rPr lang="en-US" smtClean="0"/>
              <a:t>‹#›</a:t>
            </a:fld>
            <a:endParaRPr lang="en-US"/>
          </a:p>
        </p:txBody>
      </p:sp>
    </p:spTree>
    <p:extLst>
      <p:ext uri="{BB962C8B-B14F-4D97-AF65-F5344CB8AC3E}">
        <p14:creationId xmlns:p14="http://schemas.microsoft.com/office/powerpoint/2010/main" val="1582765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extLst>
              <a:ext uri="{BEBA8EAE-BF5A-486C-A8C5-ECC9F3942E4B}">
                <a14:imgProps xmlns:a14="http://schemas.microsoft.com/office/drawing/2010/main">
                  <a14:imgLayer r:embed="rId14">
                    <a14:imgEffect>
                      <a14:artisticBlur/>
                    </a14:imgEffect>
                  </a14:imgLayer>
                </a14:imgProps>
              </a:ext>
            </a:extLst>
          </a:blip>
          <a:srcRect/>
          <a:stretch>
            <a:fillRect t="-69000" b="-6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4DC87-2025-44B4-A4F0-454A831820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62BB9B-9BC0-412B-86C5-4A8062749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CEBFC-8321-4361-8721-38D71A793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68B289-301E-4557-970A-4F342EFFFBAD}" type="datetimeFigureOut">
              <a:rPr lang="en-US" smtClean="0"/>
              <a:t>8/8/2022</a:t>
            </a:fld>
            <a:endParaRPr lang="en-US"/>
          </a:p>
        </p:txBody>
      </p:sp>
      <p:sp>
        <p:nvSpPr>
          <p:cNvPr id="5" name="Footer Placeholder 4">
            <a:extLst>
              <a:ext uri="{FF2B5EF4-FFF2-40B4-BE49-F238E27FC236}">
                <a16:creationId xmlns:a16="http://schemas.microsoft.com/office/drawing/2014/main" id="{C85B94FC-5F3C-4D5F-9089-136F8080A7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3FEFD-56DE-465C-BD51-88902D0A38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D2BA67-1A88-4167-877A-91AFED2D8C05}" type="slidenum">
              <a:rPr lang="en-US" smtClean="0"/>
              <a:t>‹#›</a:t>
            </a:fld>
            <a:endParaRPr lang="en-US"/>
          </a:p>
        </p:txBody>
      </p:sp>
    </p:spTree>
    <p:extLst>
      <p:ext uri="{BB962C8B-B14F-4D97-AF65-F5344CB8AC3E}">
        <p14:creationId xmlns:p14="http://schemas.microsoft.com/office/powerpoint/2010/main" val="1136156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E00B-94D0-4EE4-9805-55ECCF370E03}"/>
              </a:ext>
            </a:extLst>
          </p:cNvPr>
          <p:cNvSpPr>
            <a:spLocks noGrp="1"/>
          </p:cNvSpPr>
          <p:nvPr>
            <p:ph type="title"/>
          </p:nvPr>
        </p:nvSpPr>
        <p:spPr>
          <a:xfrm>
            <a:off x="2469291" y="2475079"/>
            <a:ext cx="7687962" cy="1127641"/>
          </a:xfrm>
        </p:spPr>
        <p:txBody>
          <a:bodyPr/>
          <a:lstStyle/>
          <a:p>
            <a:r>
              <a:rPr lang="en-SG" dirty="0"/>
              <a:t>FYP Final Demo &amp; Presentation</a:t>
            </a:r>
            <a:endParaRPr lang="en-US" dirty="0"/>
          </a:p>
        </p:txBody>
      </p:sp>
      <p:sp>
        <p:nvSpPr>
          <p:cNvPr id="3" name="Content Placeholder 2">
            <a:extLst>
              <a:ext uri="{FF2B5EF4-FFF2-40B4-BE49-F238E27FC236}">
                <a16:creationId xmlns:a16="http://schemas.microsoft.com/office/drawing/2014/main" id="{8480B59A-EBC5-4274-A5BE-FB005C96F6AE}"/>
              </a:ext>
            </a:extLst>
          </p:cNvPr>
          <p:cNvSpPr>
            <a:spLocks noGrp="1"/>
          </p:cNvSpPr>
          <p:nvPr>
            <p:ph idx="1"/>
          </p:nvPr>
        </p:nvSpPr>
        <p:spPr>
          <a:xfrm>
            <a:off x="1461331" y="3575549"/>
            <a:ext cx="8392685" cy="1505616"/>
          </a:xfrm>
        </p:spPr>
        <p:txBody>
          <a:bodyPr>
            <a:normAutofit/>
          </a:bodyPr>
          <a:lstStyle/>
          <a:p>
            <a:pPr marL="457200" lvl="1" indent="0" algn="ctr">
              <a:buNone/>
            </a:pPr>
            <a:r>
              <a:rPr lang="en-SG" dirty="0"/>
              <a:t>Done by : Nicholas Ho Jun Xian (1902600)</a:t>
            </a:r>
          </a:p>
          <a:p>
            <a:pPr marL="457200" lvl="1" indent="0" algn="ctr">
              <a:buNone/>
            </a:pPr>
            <a:r>
              <a:rPr lang="en-SG" dirty="0"/>
              <a:t>5th August 2022</a:t>
            </a:r>
          </a:p>
          <a:p>
            <a:pPr marL="457200" lvl="1" indent="0" algn="ctr">
              <a:buNone/>
            </a:pPr>
            <a:r>
              <a:rPr lang="en-GB" dirty="0"/>
              <a:t>Development of power system digital twin using Raspberry PI</a:t>
            </a:r>
            <a:endParaRPr lang="en-SG" dirty="0"/>
          </a:p>
          <a:p>
            <a:pPr marL="457200" lvl="1" indent="0" algn="ctr">
              <a:buNone/>
            </a:pPr>
            <a:endParaRPr lang="en-US" dirty="0"/>
          </a:p>
        </p:txBody>
      </p:sp>
      <p:pic>
        <p:nvPicPr>
          <p:cNvPr id="1026" name="Picture 2" descr="Singapore Institute of Technology (SIT) - TUM Asia">
            <a:extLst>
              <a:ext uri="{FF2B5EF4-FFF2-40B4-BE49-F238E27FC236}">
                <a16:creationId xmlns:a16="http://schemas.microsoft.com/office/drawing/2014/main" id="{B3337BB4-A908-427E-BAA8-71A5A8FDD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54" y="-90384"/>
            <a:ext cx="2646045" cy="14916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Newcastle University Virtual Open Day Increased Attendance by 47%">
            <a:extLst>
              <a:ext uri="{FF2B5EF4-FFF2-40B4-BE49-F238E27FC236}">
                <a16:creationId xmlns:a16="http://schemas.microsoft.com/office/drawing/2014/main" id="{C2FF5387-6963-4DA1-8045-CD2D9BA18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925" y="69458"/>
            <a:ext cx="3852182" cy="117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945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C380-EF9A-402B-8FC7-95460604FDA4}"/>
              </a:ext>
            </a:extLst>
          </p:cNvPr>
          <p:cNvSpPr>
            <a:spLocks noGrp="1"/>
          </p:cNvSpPr>
          <p:nvPr>
            <p:ph type="title"/>
          </p:nvPr>
        </p:nvSpPr>
        <p:spPr/>
        <p:txBody>
          <a:bodyPr/>
          <a:lstStyle/>
          <a:p>
            <a:r>
              <a:rPr lang="en-SG" dirty="0"/>
              <a:t>Cons of SQLite</a:t>
            </a:r>
            <a:endParaRPr lang="en-US" dirty="0"/>
          </a:p>
        </p:txBody>
      </p:sp>
      <p:sp>
        <p:nvSpPr>
          <p:cNvPr id="3" name="Content Placeholder 2">
            <a:extLst>
              <a:ext uri="{FF2B5EF4-FFF2-40B4-BE49-F238E27FC236}">
                <a16:creationId xmlns:a16="http://schemas.microsoft.com/office/drawing/2014/main" id="{7D7085C7-F1DE-4449-8BDF-BAB87992E19E}"/>
              </a:ext>
            </a:extLst>
          </p:cNvPr>
          <p:cNvSpPr>
            <a:spLocks noGrp="1"/>
          </p:cNvSpPr>
          <p:nvPr>
            <p:ph idx="1"/>
          </p:nvPr>
        </p:nvSpPr>
        <p:spPr/>
        <p:txBody>
          <a:bodyPr>
            <a:normAutofit/>
          </a:bodyPr>
          <a:lstStyle/>
          <a:p>
            <a:r>
              <a:rPr lang="en-GB" dirty="0"/>
              <a:t>Because they are contained in files, there is no server required to hold the data. This also means that the database is specific to the project, as the file is accessed in project’s directory.</a:t>
            </a:r>
          </a:p>
          <a:p>
            <a:r>
              <a:rPr lang="en-GB" dirty="0"/>
              <a:t>However, SQLite does have its issues. For example, multiple users needing write access to the SQLite database would cause issues. </a:t>
            </a:r>
            <a:endParaRPr lang="en-US" dirty="0"/>
          </a:p>
        </p:txBody>
      </p:sp>
    </p:spTree>
    <p:extLst>
      <p:ext uri="{BB962C8B-B14F-4D97-AF65-F5344CB8AC3E}">
        <p14:creationId xmlns:p14="http://schemas.microsoft.com/office/powerpoint/2010/main" val="3418814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34C53-E6A1-4A95-8AC2-D661B40B4ACE}"/>
              </a:ext>
            </a:extLst>
          </p:cNvPr>
          <p:cNvSpPr>
            <a:spLocks noGrp="1"/>
          </p:cNvSpPr>
          <p:nvPr>
            <p:ph type="title"/>
          </p:nvPr>
        </p:nvSpPr>
        <p:spPr>
          <a:xfrm>
            <a:off x="640080" y="325369"/>
            <a:ext cx="4368602" cy="1956841"/>
          </a:xfrm>
        </p:spPr>
        <p:txBody>
          <a:bodyPr anchor="b">
            <a:normAutofit/>
          </a:bodyPr>
          <a:lstStyle/>
          <a:p>
            <a:r>
              <a:rPr lang="en-SG" sz="5400" dirty="0"/>
              <a:t>Future Works</a:t>
            </a:r>
            <a:endParaRPr lang="en-US" sz="5400" dirty="0"/>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EAD32A-F045-4F6B-B7C8-A864259B7D39}"/>
              </a:ext>
            </a:extLst>
          </p:cNvPr>
          <p:cNvSpPr>
            <a:spLocks noGrp="1"/>
          </p:cNvSpPr>
          <p:nvPr>
            <p:ph idx="1"/>
          </p:nvPr>
        </p:nvSpPr>
        <p:spPr>
          <a:xfrm>
            <a:off x="640080" y="2872899"/>
            <a:ext cx="4243589" cy="3320668"/>
          </a:xfrm>
        </p:spPr>
        <p:txBody>
          <a:bodyPr>
            <a:normAutofit/>
          </a:bodyPr>
          <a:lstStyle/>
          <a:p>
            <a:r>
              <a:rPr lang="en-SG" sz="2200" dirty="0"/>
              <a:t>Integration with visual graphic tools</a:t>
            </a:r>
          </a:p>
          <a:p>
            <a:r>
              <a:rPr lang="en-SG" sz="2200" dirty="0"/>
              <a:t>Embed in website</a:t>
            </a:r>
          </a:p>
          <a:p>
            <a:endParaRPr lang="en-US" sz="2200" dirty="0"/>
          </a:p>
        </p:txBody>
      </p:sp>
      <p:pic>
        <p:nvPicPr>
          <p:cNvPr id="1026" name="Picture 2" descr="Grafana Labs | Cloud Native Computing Foundation">
            <a:extLst>
              <a:ext uri="{FF2B5EF4-FFF2-40B4-BE49-F238E27FC236}">
                <a16:creationId xmlns:a16="http://schemas.microsoft.com/office/drawing/2014/main" id="{07409318-9E98-4CBC-92FC-901D0958FC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99" r="2463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958FDDE-B41A-4ED3-BEAA-79543EA67782}"/>
              </a:ext>
            </a:extLst>
          </p:cNvPr>
          <p:cNvPicPr>
            <a:picLocks noChangeAspect="1"/>
          </p:cNvPicPr>
          <p:nvPr/>
        </p:nvPicPr>
        <p:blipFill>
          <a:blip r:embed="rId3"/>
          <a:stretch>
            <a:fillRect/>
          </a:stretch>
        </p:blipFill>
        <p:spPr>
          <a:xfrm>
            <a:off x="10550398" y="6696364"/>
            <a:ext cx="1638553" cy="161626"/>
          </a:xfrm>
          <a:prstGeom prst="rect">
            <a:avLst/>
          </a:prstGeom>
        </p:spPr>
      </p:pic>
    </p:spTree>
    <p:extLst>
      <p:ext uri="{BB962C8B-B14F-4D97-AF65-F5344CB8AC3E}">
        <p14:creationId xmlns:p14="http://schemas.microsoft.com/office/powerpoint/2010/main" val="212564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ank You - Thank You Calligraphy Transparent PNG Image | Transparent PNG  Free Download on SeekPNG">
            <a:extLst>
              <a:ext uri="{FF2B5EF4-FFF2-40B4-BE49-F238E27FC236}">
                <a16:creationId xmlns:a16="http://schemas.microsoft.com/office/drawing/2014/main" id="{49A71388-20BB-4796-92C3-7657683EA5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7950" y="613568"/>
            <a:ext cx="9500632" cy="563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34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 name="Rectangle 212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D9D02-CDD4-4060-BC8A-64CE996BFE6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Data storage, and its importance in the project</a:t>
            </a:r>
          </a:p>
        </p:txBody>
      </p:sp>
      <p:sp>
        <p:nvSpPr>
          <p:cNvPr id="3" name="Content Placeholder 2">
            <a:extLst>
              <a:ext uri="{FF2B5EF4-FFF2-40B4-BE49-F238E27FC236}">
                <a16:creationId xmlns:a16="http://schemas.microsoft.com/office/drawing/2014/main" id="{5681FBFD-60A7-4B6C-86EF-31E4B524B9ED}"/>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My involvement since first demo</a:t>
            </a:r>
            <a:endParaRPr lang="en-US" sz="2000" kern="1200" dirty="0">
              <a:solidFill>
                <a:srgbClr val="FFFFFF"/>
              </a:solidFill>
              <a:latin typeface="+mn-lt"/>
              <a:ea typeface="+mn-ea"/>
              <a:cs typeface="+mn-cs"/>
            </a:endParaRPr>
          </a:p>
        </p:txBody>
      </p:sp>
      <p:cxnSp>
        <p:nvCxnSpPr>
          <p:cNvPr id="2122" name="Straight Connector 212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6" name="Picture 8" descr="Diagram&#10;&#10;Description automatically generated">
            <a:extLst>
              <a:ext uri="{FF2B5EF4-FFF2-40B4-BE49-F238E27FC236}">
                <a16:creationId xmlns:a16="http://schemas.microsoft.com/office/drawing/2014/main" id="{A360B1EF-7754-4807-8A58-8F90595451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468189"/>
            <a:ext cx="4886756" cy="392162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E779EB45-8128-4C39-834A-85C91169A754}"/>
              </a:ext>
            </a:extLst>
          </p:cNvPr>
          <p:cNvSpPr/>
          <p:nvPr/>
        </p:nvSpPr>
        <p:spPr>
          <a:xfrm>
            <a:off x="9023929" y="1458560"/>
            <a:ext cx="877454" cy="4441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B20E5D6-1D71-4088-AE60-892817D2BFF5}"/>
              </a:ext>
            </a:extLst>
          </p:cNvPr>
          <p:cNvSpPr/>
          <p:nvPr/>
        </p:nvSpPr>
        <p:spPr>
          <a:xfrm>
            <a:off x="6096000" y="3801980"/>
            <a:ext cx="4645890" cy="14535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462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E5AA-AE1C-4E8E-B414-194F5C5D1265}"/>
              </a:ext>
            </a:extLst>
          </p:cNvPr>
          <p:cNvSpPr>
            <a:spLocks noGrp="1"/>
          </p:cNvSpPr>
          <p:nvPr>
            <p:ph type="title"/>
          </p:nvPr>
        </p:nvSpPr>
        <p:spPr/>
        <p:txBody>
          <a:bodyPr/>
          <a:lstStyle/>
          <a:p>
            <a:r>
              <a:rPr lang="en-SG" dirty="0"/>
              <a:t>Data to be stored</a:t>
            </a:r>
            <a:endParaRPr lang="en-US" dirty="0"/>
          </a:p>
        </p:txBody>
      </p:sp>
      <p:sp>
        <p:nvSpPr>
          <p:cNvPr id="3" name="Content Placeholder 2">
            <a:extLst>
              <a:ext uri="{FF2B5EF4-FFF2-40B4-BE49-F238E27FC236}">
                <a16:creationId xmlns:a16="http://schemas.microsoft.com/office/drawing/2014/main" id="{5B58B797-8962-4231-A360-4AEBDD1F36DD}"/>
              </a:ext>
            </a:extLst>
          </p:cNvPr>
          <p:cNvSpPr>
            <a:spLocks noGrp="1"/>
          </p:cNvSpPr>
          <p:nvPr>
            <p:ph idx="1"/>
          </p:nvPr>
        </p:nvSpPr>
        <p:spPr>
          <a:xfrm>
            <a:off x="850900" y="1825625"/>
            <a:ext cx="4356100" cy="2339975"/>
          </a:xfrm>
        </p:spPr>
        <p:txBody>
          <a:bodyPr>
            <a:normAutofit lnSpcReduction="10000"/>
          </a:bodyPr>
          <a:lstStyle/>
          <a:p>
            <a:pPr marL="0" indent="0">
              <a:buNone/>
            </a:pPr>
            <a:r>
              <a:rPr lang="en-SG" u="sng" dirty="0"/>
              <a:t>Input</a:t>
            </a:r>
          </a:p>
          <a:p>
            <a:pPr marL="0" indent="0">
              <a:buNone/>
            </a:pPr>
            <a:r>
              <a:rPr lang="en-SG" dirty="0"/>
              <a:t>Voltage levels</a:t>
            </a:r>
          </a:p>
          <a:p>
            <a:pPr marL="0" indent="0">
              <a:buNone/>
            </a:pPr>
            <a:r>
              <a:rPr lang="en-SG" dirty="0"/>
              <a:t>Current levels</a:t>
            </a:r>
          </a:p>
          <a:p>
            <a:pPr marL="0" indent="0">
              <a:buNone/>
            </a:pPr>
            <a:r>
              <a:rPr lang="en-SG" dirty="0"/>
              <a:t>Voltage and current neutral</a:t>
            </a:r>
          </a:p>
          <a:p>
            <a:pPr marL="0" indent="0">
              <a:buNone/>
            </a:pPr>
            <a:r>
              <a:rPr lang="en-SG" dirty="0"/>
              <a:t>Total power </a:t>
            </a:r>
            <a:endParaRPr lang="en-US" dirty="0"/>
          </a:p>
        </p:txBody>
      </p:sp>
      <p:sp>
        <p:nvSpPr>
          <p:cNvPr id="4" name="Content Placeholder 2">
            <a:extLst>
              <a:ext uri="{FF2B5EF4-FFF2-40B4-BE49-F238E27FC236}">
                <a16:creationId xmlns:a16="http://schemas.microsoft.com/office/drawing/2014/main" id="{A65026F2-1C53-410E-9D96-17C0D8799236}"/>
              </a:ext>
            </a:extLst>
          </p:cNvPr>
          <p:cNvSpPr txBox="1">
            <a:spLocks/>
          </p:cNvSpPr>
          <p:nvPr/>
        </p:nvSpPr>
        <p:spPr>
          <a:xfrm>
            <a:off x="5803900" y="1825625"/>
            <a:ext cx="43561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Box 4">
            <a:extLst>
              <a:ext uri="{FF2B5EF4-FFF2-40B4-BE49-F238E27FC236}">
                <a16:creationId xmlns:a16="http://schemas.microsoft.com/office/drawing/2014/main" id="{9D65A662-2951-4091-AEB2-6E372E325309}"/>
              </a:ext>
            </a:extLst>
          </p:cNvPr>
          <p:cNvSpPr txBox="1"/>
          <p:nvPr/>
        </p:nvSpPr>
        <p:spPr>
          <a:xfrm>
            <a:off x="6210300" y="1690688"/>
            <a:ext cx="4699000" cy="1384995"/>
          </a:xfrm>
          <a:prstGeom prst="rect">
            <a:avLst/>
          </a:prstGeom>
          <a:noFill/>
        </p:spPr>
        <p:txBody>
          <a:bodyPr wrap="square" rtlCol="0">
            <a:spAutoFit/>
          </a:bodyPr>
          <a:lstStyle/>
          <a:p>
            <a:r>
              <a:rPr lang="en-SG" sz="2800" u="sng" dirty="0"/>
              <a:t>Output</a:t>
            </a:r>
          </a:p>
          <a:p>
            <a:r>
              <a:rPr lang="en-SG" sz="2800" dirty="0"/>
              <a:t>Decisions made by IED</a:t>
            </a:r>
          </a:p>
          <a:p>
            <a:r>
              <a:rPr lang="en-SG" sz="2800" dirty="0"/>
              <a:t>Status of circuit breakers</a:t>
            </a:r>
            <a:endParaRPr lang="en-US" sz="2800" dirty="0"/>
          </a:p>
        </p:txBody>
      </p:sp>
    </p:spTree>
    <p:extLst>
      <p:ext uri="{BB962C8B-B14F-4D97-AF65-F5344CB8AC3E}">
        <p14:creationId xmlns:p14="http://schemas.microsoft.com/office/powerpoint/2010/main" val="12144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140EAC-04A6-4AA9-A29F-E0B031050767}"/>
              </a:ext>
            </a:extLst>
          </p:cNvPr>
          <p:cNvPicPr>
            <a:picLocks noChangeAspect="1"/>
          </p:cNvPicPr>
          <p:nvPr/>
        </p:nvPicPr>
        <p:blipFill>
          <a:blip r:embed="rId2"/>
          <a:stretch>
            <a:fillRect/>
          </a:stretch>
        </p:blipFill>
        <p:spPr>
          <a:xfrm>
            <a:off x="956635" y="2718331"/>
            <a:ext cx="5426060" cy="3440498"/>
          </a:xfrm>
          <a:prstGeom prst="rect">
            <a:avLst/>
          </a:prstGeom>
        </p:spPr>
      </p:pic>
      <p:sp>
        <p:nvSpPr>
          <p:cNvPr id="6" name="TextBox 5">
            <a:extLst>
              <a:ext uri="{FF2B5EF4-FFF2-40B4-BE49-F238E27FC236}">
                <a16:creationId xmlns:a16="http://schemas.microsoft.com/office/drawing/2014/main" id="{07AB9C31-5459-4B34-BB6D-BB260748A30D}"/>
              </a:ext>
            </a:extLst>
          </p:cNvPr>
          <p:cNvSpPr txBox="1"/>
          <p:nvPr/>
        </p:nvSpPr>
        <p:spPr>
          <a:xfrm>
            <a:off x="341832" y="307649"/>
            <a:ext cx="4067798" cy="769441"/>
          </a:xfrm>
          <a:prstGeom prst="rect">
            <a:avLst/>
          </a:prstGeom>
          <a:noFill/>
        </p:spPr>
        <p:txBody>
          <a:bodyPr wrap="square" rtlCol="0">
            <a:spAutoFit/>
          </a:bodyPr>
          <a:lstStyle/>
          <a:p>
            <a:r>
              <a:rPr lang="en-SG" sz="4400" dirty="0">
                <a:latin typeface="+mj-lt"/>
              </a:rPr>
              <a:t>Results</a:t>
            </a:r>
            <a:endParaRPr lang="en-US" sz="4400" dirty="0">
              <a:latin typeface="+mj-lt"/>
            </a:endParaRPr>
          </a:p>
        </p:txBody>
      </p:sp>
      <p:pic>
        <p:nvPicPr>
          <p:cNvPr id="7" name="Picture 6">
            <a:extLst>
              <a:ext uri="{FF2B5EF4-FFF2-40B4-BE49-F238E27FC236}">
                <a16:creationId xmlns:a16="http://schemas.microsoft.com/office/drawing/2014/main" id="{B0F8261A-CBBD-415F-807B-2820B52C857B}"/>
              </a:ext>
            </a:extLst>
          </p:cNvPr>
          <p:cNvPicPr>
            <a:picLocks noChangeAspect="1"/>
          </p:cNvPicPr>
          <p:nvPr/>
        </p:nvPicPr>
        <p:blipFill>
          <a:blip r:embed="rId3"/>
          <a:stretch>
            <a:fillRect/>
          </a:stretch>
        </p:blipFill>
        <p:spPr>
          <a:xfrm>
            <a:off x="1079500" y="1172281"/>
            <a:ext cx="5180330" cy="1247140"/>
          </a:xfrm>
          <a:prstGeom prst="rect">
            <a:avLst/>
          </a:prstGeom>
        </p:spPr>
      </p:pic>
    </p:spTree>
    <p:extLst>
      <p:ext uri="{BB962C8B-B14F-4D97-AF65-F5344CB8AC3E}">
        <p14:creationId xmlns:p14="http://schemas.microsoft.com/office/powerpoint/2010/main" val="1613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AE16-BF56-415E-81B5-641B91C81D0B}"/>
              </a:ext>
            </a:extLst>
          </p:cNvPr>
          <p:cNvSpPr>
            <a:spLocks noGrp="1"/>
          </p:cNvSpPr>
          <p:nvPr>
            <p:ph type="title"/>
          </p:nvPr>
        </p:nvSpPr>
        <p:spPr/>
        <p:txBody>
          <a:bodyPr/>
          <a:lstStyle/>
          <a:p>
            <a:r>
              <a:rPr lang="en-SG" dirty="0"/>
              <a:t>Functions of Database</a:t>
            </a:r>
            <a:endParaRPr lang="en-US" dirty="0"/>
          </a:p>
        </p:txBody>
      </p:sp>
      <p:sp>
        <p:nvSpPr>
          <p:cNvPr id="3" name="Content Placeholder 2">
            <a:extLst>
              <a:ext uri="{FF2B5EF4-FFF2-40B4-BE49-F238E27FC236}">
                <a16:creationId xmlns:a16="http://schemas.microsoft.com/office/drawing/2014/main" id="{383EE14A-0FA5-4D0A-9022-5F667DEBCA17}"/>
              </a:ext>
            </a:extLst>
          </p:cNvPr>
          <p:cNvSpPr>
            <a:spLocks noGrp="1"/>
          </p:cNvSpPr>
          <p:nvPr>
            <p:ph idx="1"/>
          </p:nvPr>
        </p:nvSpPr>
        <p:spPr>
          <a:xfrm>
            <a:off x="5689600" y="1825625"/>
            <a:ext cx="5664200" cy="4351338"/>
          </a:xfrm>
        </p:spPr>
        <p:txBody>
          <a:bodyPr/>
          <a:lstStyle/>
          <a:p>
            <a:r>
              <a:rPr lang="en-SG" dirty="0"/>
              <a:t>Able to do quite a few functions</a:t>
            </a:r>
          </a:p>
          <a:p>
            <a:r>
              <a:rPr lang="en-SG" dirty="0"/>
              <a:t>Update table</a:t>
            </a:r>
          </a:p>
          <a:p>
            <a:r>
              <a:rPr lang="en-SG" dirty="0"/>
              <a:t>Delete rows or table</a:t>
            </a:r>
          </a:p>
          <a:p>
            <a:r>
              <a:rPr lang="en-SG" dirty="0"/>
              <a:t>Select distinct statements or conditions</a:t>
            </a:r>
          </a:p>
          <a:p>
            <a:endParaRPr lang="en-SG" dirty="0"/>
          </a:p>
          <a:p>
            <a:pPr marL="0" indent="0">
              <a:buNone/>
            </a:pPr>
            <a:r>
              <a:rPr lang="en-SG" dirty="0"/>
              <a:t>Allows for easy sieving and sorting of data for stats, saving time.</a:t>
            </a:r>
            <a:endParaRPr lang="en-US" dirty="0"/>
          </a:p>
        </p:txBody>
      </p:sp>
      <p:pic>
        <p:nvPicPr>
          <p:cNvPr id="4" name="Picture 3">
            <a:extLst>
              <a:ext uri="{FF2B5EF4-FFF2-40B4-BE49-F238E27FC236}">
                <a16:creationId xmlns:a16="http://schemas.microsoft.com/office/drawing/2014/main" id="{7402B74A-F9FA-4E48-B816-2CFF16F94ADE}"/>
              </a:ext>
            </a:extLst>
          </p:cNvPr>
          <p:cNvPicPr>
            <a:picLocks noChangeAspect="1"/>
          </p:cNvPicPr>
          <p:nvPr/>
        </p:nvPicPr>
        <p:blipFill>
          <a:blip r:embed="rId2"/>
          <a:stretch>
            <a:fillRect/>
          </a:stretch>
        </p:blipFill>
        <p:spPr>
          <a:xfrm>
            <a:off x="838200" y="4303244"/>
            <a:ext cx="4466667" cy="333333"/>
          </a:xfrm>
          <a:prstGeom prst="rect">
            <a:avLst/>
          </a:prstGeom>
        </p:spPr>
      </p:pic>
      <p:pic>
        <p:nvPicPr>
          <p:cNvPr id="5" name="Picture 4">
            <a:extLst>
              <a:ext uri="{FF2B5EF4-FFF2-40B4-BE49-F238E27FC236}">
                <a16:creationId xmlns:a16="http://schemas.microsoft.com/office/drawing/2014/main" id="{2706B43D-9D26-4532-922C-6E21067BE7EB}"/>
              </a:ext>
            </a:extLst>
          </p:cNvPr>
          <p:cNvPicPr>
            <a:picLocks noChangeAspect="1"/>
          </p:cNvPicPr>
          <p:nvPr/>
        </p:nvPicPr>
        <p:blipFill>
          <a:blip r:embed="rId3"/>
          <a:stretch>
            <a:fillRect/>
          </a:stretch>
        </p:blipFill>
        <p:spPr>
          <a:xfrm>
            <a:off x="838200" y="2122413"/>
            <a:ext cx="4447619" cy="2028571"/>
          </a:xfrm>
          <a:prstGeom prst="rect">
            <a:avLst/>
          </a:prstGeom>
        </p:spPr>
      </p:pic>
    </p:spTree>
    <p:extLst>
      <p:ext uri="{BB962C8B-B14F-4D97-AF65-F5344CB8AC3E}">
        <p14:creationId xmlns:p14="http://schemas.microsoft.com/office/powerpoint/2010/main" val="11825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ACE3-BB7D-42D9-91B4-A27CE730825F}"/>
              </a:ext>
            </a:extLst>
          </p:cNvPr>
          <p:cNvSpPr>
            <a:spLocks noGrp="1"/>
          </p:cNvSpPr>
          <p:nvPr>
            <p:ph type="title"/>
          </p:nvPr>
        </p:nvSpPr>
        <p:spPr/>
        <p:txBody>
          <a:bodyPr/>
          <a:lstStyle/>
          <a:p>
            <a:r>
              <a:rPr lang="en-SG" dirty="0"/>
              <a:t>SQLite </a:t>
            </a:r>
            <a:endParaRPr lang="en-US" dirty="0"/>
          </a:p>
        </p:txBody>
      </p:sp>
      <p:sp>
        <p:nvSpPr>
          <p:cNvPr id="3" name="Content Placeholder 2">
            <a:extLst>
              <a:ext uri="{FF2B5EF4-FFF2-40B4-BE49-F238E27FC236}">
                <a16:creationId xmlns:a16="http://schemas.microsoft.com/office/drawing/2014/main" id="{B3657049-418A-4226-89DA-B81A99D01BF5}"/>
              </a:ext>
            </a:extLst>
          </p:cNvPr>
          <p:cNvSpPr>
            <a:spLocks noGrp="1"/>
          </p:cNvSpPr>
          <p:nvPr>
            <p:ph idx="1"/>
          </p:nvPr>
        </p:nvSpPr>
        <p:spPr>
          <a:xfrm>
            <a:off x="838200" y="1825624"/>
            <a:ext cx="10515600" cy="4879975"/>
          </a:xfrm>
        </p:spPr>
        <p:txBody>
          <a:bodyPr>
            <a:normAutofit fontScale="92500" lnSpcReduction="10000"/>
          </a:bodyPr>
          <a:lstStyle/>
          <a:p>
            <a:r>
              <a:rPr lang="en-SG" b="1" dirty="0"/>
              <a:t>ACID -</a:t>
            </a:r>
            <a:r>
              <a:rPr lang="en-GB" b="1" dirty="0"/>
              <a:t> </a:t>
            </a:r>
            <a:r>
              <a:rPr lang="en-GB" dirty="0"/>
              <a:t>Atomic, Consistent, Isolated,</a:t>
            </a:r>
            <a:r>
              <a:rPr lang="en-GB" b="1" dirty="0"/>
              <a:t> </a:t>
            </a:r>
            <a:r>
              <a:rPr lang="en-GB" dirty="0"/>
              <a:t>and</a:t>
            </a:r>
            <a:r>
              <a:rPr lang="en-GB" b="1" dirty="0"/>
              <a:t> </a:t>
            </a:r>
            <a:r>
              <a:rPr lang="en-GB" dirty="0"/>
              <a:t>Durable</a:t>
            </a:r>
          </a:p>
          <a:p>
            <a:r>
              <a:rPr lang="en-GB" dirty="0"/>
              <a:t>light footprint - can run on devices such as phones, cars, and other low power or CPU applications.</a:t>
            </a:r>
            <a:endParaRPr lang="en-SG" dirty="0"/>
          </a:p>
          <a:p>
            <a:r>
              <a:rPr lang="en-SG" dirty="0"/>
              <a:t>Open source</a:t>
            </a:r>
          </a:p>
          <a:p>
            <a:r>
              <a:rPr lang="en-SG" dirty="0"/>
              <a:t>Free</a:t>
            </a:r>
          </a:p>
          <a:p>
            <a:r>
              <a:rPr lang="en-SG" dirty="0"/>
              <a:t>No server</a:t>
            </a:r>
          </a:p>
          <a:p>
            <a:r>
              <a:rPr lang="en-SG" dirty="0"/>
              <a:t>No logins </a:t>
            </a:r>
          </a:p>
          <a:p>
            <a:r>
              <a:rPr lang="en-SG" dirty="0"/>
              <a:t>Security flaws limited to access to device</a:t>
            </a:r>
          </a:p>
          <a:p>
            <a:r>
              <a:rPr lang="en-SG" dirty="0"/>
              <a:t>File stored on device</a:t>
            </a:r>
          </a:p>
          <a:p>
            <a:r>
              <a:rPr lang="en-US" dirty="0"/>
              <a:t>Can work with a bunch of programming languages, Python, JS, C</a:t>
            </a:r>
          </a:p>
          <a:p>
            <a:r>
              <a:rPr lang="en-US" dirty="0"/>
              <a:t>Can be enhanced visually with visual tools</a:t>
            </a:r>
          </a:p>
          <a:p>
            <a:endParaRPr lang="en-US" dirty="0"/>
          </a:p>
        </p:txBody>
      </p:sp>
    </p:spTree>
    <p:extLst>
      <p:ext uri="{BB962C8B-B14F-4D97-AF65-F5344CB8AC3E}">
        <p14:creationId xmlns:p14="http://schemas.microsoft.com/office/powerpoint/2010/main" val="27096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 calcmode="lin" valueType="num">
                                      <p:cBhvr>
                                        <p:cTn id="52"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2478-46B4-45BD-8AD1-76277D010534}"/>
              </a:ext>
            </a:extLst>
          </p:cNvPr>
          <p:cNvSpPr>
            <a:spLocks noGrp="1"/>
          </p:cNvSpPr>
          <p:nvPr>
            <p:ph type="title"/>
          </p:nvPr>
        </p:nvSpPr>
        <p:spPr/>
        <p:txBody>
          <a:bodyPr/>
          <a:lstStyle/>
          <a:p>
            <a:r>
              <a:rPr lang="en-SG" dirty="0"/>
              <a:t>What is ACID?</a:t>
            </a:r>
            <a:endParaRPr lang="en-US" dirty="0"/>
          </a:p>
        </p:txBody>
      </p:sp>
      <p:sp>
        <p:nvSpPr>
          <p:cNvPr id="4" name="Content Placeholder 3">
            <a:extLst>
              <a:ext uri="{FF2B5EF4-FFF2-40B4-BE49-F238E27FC236}">
                <a16:creationId xmlns:a16="http://schemas.microsoft.com/office/drawing/2014/main" id="{2E5945C4-E8C7-4B3E-9B3C-4D7F5926B2E7}"/>
              </a:ext>
            </a:extLst>
          </p:cNvPr>
          <p:cNvSpPr>
            <a:spLocks noGrp="1"/>
          </p:cNvSpPr>
          <p:nvPr>
            <p:ph idx="1"/>
          </p:nvPr>
        </p:nvSpPr>
        <p:spPr>
          <a:xfrm>
            <a:off x="838200" y="1825625"/>
            <a:ext cx="4472709" cy="1397866"/>
          </a:xfrm>
        </p:spPr>
        <p:txBody>
          <a:bodyPr>
            <a:normAutofit fontScale="92500"/>
          </a:bodyPr>
          <a:lstStyle/>
          <a:p>
            <a:r>
              <a:rPr lang="en-SG" dirty="0"/>
              <a:t>Atomic</a:t>
            </a:r>
          </a:p>
          <a:p>
            <a:pPr marL="0" indent="0">
              <a:buNone/>
            </a:pPr>
            <a:r>
              <a:rPr lang="en-SG" dirty="0"/>
              <a:t>&gt;Transaction takes place entirely or none, a</a:t>
            </a:r>
            <a:r>
              <a:rPr lang="en-US" dirty="0" err="1"/>
              <a:t>ll</a:t>
            </a:r>
            <a:r>
              <a:rPr lang="en-US" dirty="0"/>
              <a:t> or nothing</a:t>
            </a:r>
          </a:p>
        </p:txBody>
      </p:sp>
      <p:sp>
        <p:nvSpPr>
          <p:cNvPr id="6" name="Content Placeholder 3">
            <a:extLst>
              <a:ext uri="{FF2B5EF4-FFF2-40B4-BE49-F238E27FC236}">
                <a16:creationId xmlns:a16="http://schemas.microsoft.com/office/drawing/2014/main" id="{EF2D9CB4-5B7F-4AED-BD7B-BCE566C68170}"/>
              </a:ext>
            </a:extLst>
          </p:cNvPr>
          <p:cNvSpPr txBox="1">
            <a:spLocks/>
          </p:cNvSpPr>
          <p:nvPr/>
        </p:nvSpPr>
        <p:spPr>
          <a:xfrm>
            <a:off x="838200" y="4160115"/>
            <a:ext cx="4602018" cy="13978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t>Consistency</a:t>
            </a:r>
          </a:p>
          <a:p>
            <a:pPr marL="0" indent="0">
              <a:buNone/>
            </a:pPr>
            <a:r>
              <a:rPr lang="en-SG" dirty="0"/>
              <a:t>&gt;Transactions must be in consistent state before and after, only valid data is saved</a:t>
            </a:r>
            <a:endParaRPr lang="en-US" dirty="0"/>
          </a:p>
        </p:txBody>
      </p:sp>
      <p:sp>
        <p:nvSpPr>
          <p:cNvPr id="7" name="Content Placeholder 3">
            <a:extLst>
              <a:ext uri="{FF2B5EF4-FFF2-40B4-BE49-F238E27FC236}">
                <a16:creationId xmlns:a16="http://schemas.microsoft.com/office/drawing/2014/main" id="{53C9BC18-21BC-4DFF-973B-9363E8005D49}"/>
              </a:ext>
            </a:extLst>
          </p:cNvPr>
          <p:cNvSpPr txBox="1">
            <a:spLocks/>
          </p:cNvSpPr>
          <p:nvPr/>
        </p:nvSpPr>
        <p:spPr>
          <a:xfrm>
            <a:off x="6024417" y="1852396"/>
            <a:ext cx="5904345" cy="1397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t>Isolation</a:t>
            </a:r>
          </a:p>
          <a:p>
            <a:pPr marL="0" indent="0">
              <a:buNone/>
            </a:pPr>
            <a:r>
              <a:rPr lang="en-SG" dirty="0"/>
              <a:t>&gt;Transactions occur independently and does not cause interference</a:t>
            </a:r>
            <a:endParaRPr lang="en-US" dirty="0"/>
          </a:p>
        </p:txBody>
      </p:sp>
      <p:sp>
        <p:nvSpPr>
          <p:cNvPr id="8" name="Content Placeholder 3">
            <a:extLst>
              <a:ext uri="{FF2B5EF4-FFF2-40B4-BE49-F238E27FC236}">
                <a16:creationId xmlns:a16="http://schemas.microsoft.com/office/drawing/2014/main" id="{FEE10A8E-D8E7-4405-B144-D0087A445D41}"/>
              </a:ext>
            </a:extLst>
          </p:cNvPr>
          <p:cNvSpPr txBox="1">
            <a:spLocks/>
          </p:cNvSpPr>
          <p:nvPr/>
        </p:nvSpPr>
        <p:spPr>
          <a:xfrm>
            <a:off x="6024417" y="4256230"/>
            <a:ext cx="4856020" cy="1397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t>Durability</a:t>
            </a:r>
          </a:p>
          <a:p>
            <a:pPr marL="0" indent="0">
              <a:buNone/>
            </a:pPr>
            <a:r>
              <a:rPr lang="en-SG" dirty="0"/>
              <a:t>&gt;Written data will not be lost</a:t>
            </a:r>
            <a:endParaRPr lang="en-US" dirty="0"/>
          </a:p>
        </p:txBody>
      </p:sp>
    </p:spTree>
    <p:extLst>
      <p:ext uri="{BB962C8B-B14F-4D97-AF65-F5344CB8AC3E}">
        <p14:creationId xmlns:p14="http://schemas.microsoft.com/office/powerpoint/2010/main" val="3986114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A2FF0-8B02-4C13-8DE1-E706E358C0C1}"/>
              </a:ext>
            </a:extLst>
          </p:cNvPr>
          <p:cNvSpPr>
            <a:spLocks noGrp="1"/>
          </p:cNvSpPr>
          <p:nvPr>
            <p:ph type="title"/>
          </p:nvPr>
        </p:nvSpPr>
        <p:spPr/>
        <p:txBody>
          <a:bodyPr/>
          <a:lstStyle/>
          <a:p>
            <a:r>
              <a:rPr lang="en-SG" dirty="0"/>
              <a:t>Database transaction states</a:t>
            </a:r>
            <a:endParaRPr lang="en-US" dirty="0"/>
          </a:p>
        </p:txBody>
      </p:sp>
      <p:pic>
        <p:nvPicPr>
          <p:cNvPr id="3074" name="Picture 2" descr="SAP Library - Concepts of the Database System">
            <a:extLst>
              <a:ext uri="{FF2B5EF4-FFF2-40B4-BE49-F238E27FC236}">
                <a16:creationId xmlns:a16="http://schemas.microsoft.com/office/drawing/2014/main" id="{45B3908C-6D00-4F35-9909-EDEA73749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419" y="1825625"/>
            <a:ext cx="7723332" cy="436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D2C4AAF-F852-420E-B7C7-64A727B498EE}"/>
              </a:ext>
            </a:extLst>
          </p:cNvPr>
          <p:cNvPicPr>
            <a:picLocks noChangeAspect="1"/>
          </p:cNvPicPr>
          <p:nvPr/>
        </p:nvPicPr>
        <p:blipFill>
          <a:blip r:embed="rId3"/>
          <a:stretch>
            <a:fillRect/>
          </a:stretch>
        </p:blipFill>
        <p:spPr>
          <a:xfrm>
            <a:off x="7886701" y="5988195"/>
            <a:ext cx="1924050" cy="209550"/>
          </a:xfrm>
          <a:prstGeom prst="rect">
            <a:avLst/>
          </a:prstGeom>
        </p:spPr>
      </p:pic>
    </p:spTree>
    <p:extLst>
      <p:ext uri="{BB962C8B-B14F-4D97-AF65-F5344CB8AC3E}">
        <p14:creationId xmlns:p14="http://schemas.microsoft.com/office/powerpoint/2010/main" val="2809767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DA3F-54AE-4099-B6A0-FEED06ABA8C8}"/>
              </a:ext>
            </a:extLst>
          </p:cNvPr>
          <p:cNvSpPr>
            <a:spLocks noGrp="1"/>
          </p:cNvSpPr>
          <p:nvPr>
            <p:ph type="title"/>
          </p:nvPr>
        </p:nvSpPr>
        <p:spPr/>
        <p:txBody>
          <a:bodyPr/>
          <a:lstStyle/>
          <a:p>
            <a:r>
              <a:rPr lang="en-SG" dirty="0"/>
              <a:t>Other databases</a:t>
            </a:r>
            <a:endParaRPr lang="en-US" dirty="0"/>
          </a:p>
        </p:txBody>
      </p:sp>
      <p:pic>
        <p:nvPicPr>
          <p:cNvPr id="5" name="Content Placeholder 4">
            <a:extLst>
              <a:ext uri="{FF2B5EF4-FFF2-40B4-BE49-F238E27FC236}">
                <a16:creationId xmlns:a16="http://schemas.microsoft.com/office/drawing/2014/main" id="{A4407FA4-E3DB-4858-A6DA-DA93717C3E6B}"/>
              </a:ext>
            </a:extLst>
          </p:cNvPr>
          <p:cNvPicPr>
            <a:picLocks noGrp="1" noChangeAspect="1"/>
          </p:cNvPicPr>
          <p:nvPr>
            <p:ph idx="1"/>
          </p:nvPr>
        </p:nvPicPr>
        <p:blipFill>
          <a:blip r:embed="rId2"/>
          <a:stretch>
            <a:fillRect/>
          </a:stretch>
        </p:blipFill>
        <p:spPr>
          <a:xfrm>
            <a:off x="647700" y="1690688"/>
            <a:ext cx="2404417" cy="770731"/>
          </a:xfrm>
        </p:spPr>
      </p:pic>
      <p:pic>
        <p:nvPicPr>
          <p:cNvPr id="3074" name="Picture 2" descr="Image result for microsoft access">
            <a:extLst>
              <a:ext uri="{FF2B5EF4-FFF2-40B4-BE49-F238E27FC236}">
                <a16:creationId xmlns:a16="http://schemas.microsoft.com/office/drawing/2014/main" id="{BA2AA45D-6198-4AD5-A7A2-540094402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688" y="2784475"/>
            <a:ext cx="180022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elcome to TinyDB! — TinyDB 4.7.0 documentation">
            <a:extLst>
              <a:ext uri="{FF2B5EF4-FFF2-40B4-BE49-F238E27FC236}">
                <a16:creationId xmlns:a16="http://schemas.microsoft.com/office/drawing/2014/main" id="{D9803B1E-05B5-4A17-B15F-2790518E9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 y="5230812"/>
            <a:ext cx="4076700" cy="11239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32D5775-F1EA-4A2F-9AF4-19819AED570A}"/>
              </a:ext>
            </a:extLst>
          </p:cNvPr>
          <p:cNvSpPr txBox="1">
            <a:spLocks/>
          </p:cNvSpPr>
          <p:nvPr/>
        </p:nvSpPr>
        <p:spPr>
          <a:xfrm>
            <a:off x="5080000" y="1825625"/>
            <a:ext cx="627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dirty="0"/>
              <a:t>Have tried using other Databases,</a:t>
            </a:r>
          </a:p>
          <a:p>
            <a:r>
              <a:rPr lang="en-SG" dirty="0"/>
              <a:t>Not free</a:t>
            </a:r>
          </a:p>
          <a:p>
            <a:r>
              <a:rPr lang="en-SG" dirty="0"/>
              <a:t>Client Server</a:t>
            </a:r>
          </a:p>
          <a:p>
            <a:r>
              <a:rPr lang="en-SG" dirty="0"/>
              <a:t>One platform</a:t>
            </a:r>
          </a:p>
          <a:p>
            <a:r>
              <a:rPr lang="en-SG" dirty="0"/>
              <a:t>No guarantee of ACID</a:t>
            </a:r>
            <a:endParaRPr lang="en-US" dirty="0"/>
          </a:p>
        </p:txBody>
      </p:sp>
    </p:spTree>
    <p:extLst>
      <p:ext uri="{BB962C8B-B14F-4D97-AF65-F5344CB8AC3E}">
        <p14:creationId xmlns:p14="http://schemas.microsoft.com/office/powerpoint/2010/main" val="381562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anim calcmode="lin" valueType="num">
                                      <p:cBhvr additive="base">
                                        <p:cTn id="15" dur="500" fill="hold"/>
                                        <p:tgtEl>
                                          <p:spTgt spid="3076"/>
                                        </p:tgtEl>
                                        <p:attrNameLst>
                                          <p:attrName>ppt_x</p:attrName>
                                        </p:attrNameLst>
                                      </p:cBhvr>
                                      <p:tavLst>
                                        <p:tav tm="0">
                                          <p:val>
                                            <p:strVal val="#ppt_x"/>
                                          </p:val>
                                        </p:tav>
                                        <p:tav tm="100000">
                                          <p:val>
                                            <p:strVal val="#ppt_x"/>
                                          </p:val>
                                        </p:tav>
                                      </p:tavLst>
                                    </p:anim>
                                    <p:anim calcmode="lin" valueType="num">
                                      <p:cBhvr additive="base">
                                        <p:cTn id="1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down)">
                                      <p:cBhvr>
                                        <p:cTn id="21" dur="580">
                                          <p:stCondLst>
                                            <p:cond delay="0"/>
                                          </p:stCondLst>
                                        </p:cTn>
                                        <p:tgtEl>
                                          <p:spTgt spid="8">
                                            <p:txEl>
                                              <p:pRg st="0" end="0"/>
                                            </p:txEl>
                                          </p:spTgt>
                                        </p:tgtEl>
                                      </p:cBhvr>
                                    </p:animEffect>
                                    <p:anim calcmode="lin" valueType="num">
                                      <p:cBhvr>
                                        <p:cTn id="22"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8">
                                            <p:txEl>
                                              <p:pRg st="0" end="0"/>
                                            </p:txEl>
                                          </p:spTgt>
                                        </p:tgtEl>
                                      </p:cBhvr>
                                      <p:to x="100000" y="60000"/>
                                    </p:animScale>
                                    <p:animScale>
                                      <p:cBhvr>
                                        <p:cTn id="28" dur="166" decel="50000">
                                          <p:stCondLst>
                                            <p:cond delay="676"/>
                                          </p:stCondLst>
                                        </p:cTn>
                                        <p:tgtEl>
                                          <p:spTgt spid="8">
                                            <p:txEl>
                                              <p:pRg st="0" end="0"/>
                                            </p:txEl>
                                          </p:spTgt>
                                        </p:tgtEl>
                                      </p:cBhvr>
                                      <p:to x="100000" y="100000"/>
                                    </p:animScale>
                                    <p:animScale>
                                      <p:cBhvr>
                                        <p:cTn id="29" dur="26">
                                          <p:stCondLst>
                                            <p:cond delay="1312"/>
                                          </p:stCondLst>
                                        </p:cTn>
                                        <p:tgtEl>
                                          <p:spTgt spid="8">
                                            <p:txEl>
                                              <p:pRg st="0" end="0"/>
                                            </p:txEl>
                                          </p:spTgt>
                                        </p:tgtEl>
                                      </p:cBhvr>
                                      <p:to x="100000" y="80000"/>
                                    </p:animScale>
                                    <p:animScale>
                                      <p:cBhvr>
                                        <p:cTn id="30" dur="166" decel="50000">
                                          <p:stCondLst>
                                            <p:cond delay="1338"/>
                                          </p:stCondLst>
                                        </p:cTn>
                                        <p:tgtEl>
                                          <p:spTgt spid="8">
                                            <p:txEl>
                                              <p:pRg st="0" end="0"/>
                                            </p:txEl>
                                          </p:spTgt>
                                        </p:tgtEl>
                                      </p:cBhvr>
                                      <p:to x="100000" y="100000"/>
                                    </p:animScale>
                                    <p:animScale>
                                      <p:cBhvr>
                                        <p:cTn id="31" dur="26">
                                          <p:stCondLst>
                                            <p:cond delay="1642"/>
                                          </p:stCondLst>
                                        </p:cTn>
                                        <p:tgtEl>
                                          <p:spTgt spid="8">
                                            <p:txEl>
                                              <p:pRg st="0" end="0"/>
                                            </p:txEl>
                                          </p:spTgt>
                                        </p:tgtEl>
                                      </p:cBhvr>
                                      <p:to x="100000" y="90000"/>
                                    </p:animScale>
                                    <p:animScale>
                                      <p:cBhvr>
                                        <p:cTn id="32" dur="166" decel="50000">
                                          <p:stCondLst>
                                            <p:cond delay="1668"/>
                                          </p:stCondLst>
                                        </p:cTn>
                                        <p:tgtEl>
                                          <p:spTgt spid="8">
                                            <p:txEl>
                                              <p:pRg st="0" end="0"/>
                                            </p:txEl>
                                          </p:spTgt>
                                        </p:tgtEl>
                                      </p:cBhvr>
                                      <p:to x="100000" y="100000"/>
                                    </p:animScale>
                                    <p:animScale>
                                      <p:cBhvr>
                                        <p:cTn id="33" dur="26">
                                          <p:stCondLst>
                                            <p:cond delay="1808"/>
                                          </p:stCondLst>
                                        </p:cTn>
                                        <p:tgtEl>
                                          <p:spTgt spid="8">
                                            <p:txEl>
                                              <p:pRg st="0" end="0"/>
                                            </p:txEl>
                                          </p:spTgt>
                                        </p:tgtEl>
                                      </p:cBhvr>
                                      <p:to x="100000" y="95000"/>
                                    </p:animScale>
                                    <p:animScale>
                                      <p:cBhvr>
                                        <p:cTn id="34" dur="166" decel="50000">
                                          <p:stCondLst>
                                            <p:cond delay="1834"/>
                                          </p:stCondLst>
                                        </p:cTn>
                                        <p:tgtEl>
                                          <p:spTgt spid="8">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animEffect transition="in" filter="wipe(down)">
                                      <p:cBhvr>
                                        <p:cTn id="39" dur="580">
                                          <p:stCondLst>
                                            <p:cond delay="0"/>
                                          </p:stCondLst>
                                        </p:cTn>
                                        <p:tgtEl>
                                          <p:spTgt spid="8">
                                            <p:txEl>
                                              <p:pRg st="1" end="1"/>
                                            </p:txEl>
                                          </p:spTgt>
                                        </p:tgtEl>
                                      </p:cBhvr>
                                    </p:animEffect>
                                    <p:anim calcmode="lin" valueType="num">
                                      <p:cBhvr>
                                        <p:cTn id="40"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xEl>
                                              <p:pRg st="1" end="1"/>
                                            </p:txEl>
                                          </p:spTgt>
                                        </p:tgtEl>
                                      </p:cBhvr>
                                      <p:to x="100000" y="60000"/>
                                    </p:animScale>
                                    <p:animScale>
                                      <p:cBhvr>
                                        <p:cTn id="46" dur="166" decel="50000">
                                          <p:stCondLst>
                                            <p:cond delay="676"/>
                                          </p:stCondLst>
                                        </p:cTn>
                                        <p:tgtEl>
                                          <p:spTgt spid="8">
                                            <p:txEl>
                                              <p:pRg st="1" end="1"/>
                                            </p:txEl>
                                          </p:spTgt>
                                        </p:tgtEl>
                                      </p:cBhvr>
                                      <p:to x="100000" y="100000"/>
                                    </p:animScale>
                                    <p:animScale>
                                      <p:cBhvr>
                                        <p:cTn id="47" dur="26">
                                          <p:stCondLst>
                                            <p:cond delay="1312"/>
                                          </p:stCondLst>
                                        </p:cTn>
                                        <p:tgtEl>
                                          <p:spTgt spid="8">
                                            <p:txEl>
                                              <p:pRg st="1" end="1"/>
                                            </p:txEl>
                                          </p:spTgt>
                                        </p:tgtEl>
                                      </p:cBhvr>
                                      <p:to x="100000" y="80000"/>
                                    </p:animScale>
                                    <p:animScale>
                                      <p:cBhvr>
                                        <p:cTn id="48" dur="166" decel="50000">
                                          <p:stCondLst>
                                            <p:cond delay="1338"/>
                                          </p:stCondLst>
                                        </p:cTn>
                                        <p:tgtEl>
                                          <p:spTgt spid="8">
                                            <p:txEl>
                                              <p:pRg st="1" end="1"/>
                                            </p:txEl>
                                          </p:spTgt>
                                        </p:tgtEl>
                                      </p:cBhvr>
                                      <p:to x="100000" y="100000"/>
                                    </p:animScale>
                                    <p:animScale>
                                      <p:cBhvr>
                                        <p:cTn id="49" dur="26">
                                          <p:stCondLst>
                                            <p:cond delay="1642"/>
                                          </p:stCondLst>
                                        </p:cTn>
                                        <p:tgtEl>
                                          <p:spTgt spid="8">
                                            <p:txEl>
                                              <p:pRg st="1" end="1"/>
                                            </p:txEl>
                                          </p:spTgt>
                                        </p:tgtEl>
                                      </p:cBhvr>
                                      <p:to x="100000" y="90000"/>
                                    </p:animScale>
                                    <p:animScale>
                                      <p:cBhvr>
                                        <p:cTn id="50" dur="166" decel="50000">
                                          <p:stCondLst>
                                            <p:cond delay="1668"/>
                                          </p:stCondLst>
                                        </p:cTn>
                                        <p:tgtEl>
                                          <p:spTgt spid="8">
                                            <p:txEl>
                                              <p:pRg st="1" end="1"/>
                                            </p:txEl>
                                          </p:spTgt>
                                        </p:tgtEl>
                                      </p:cBhvr>
                                      <p:to x="100000" y="100000"/>
                                    </p:animScale>
                                    <p:animScale>
                                      <p:cBhvr>
                                        <p:cTn id="51" dur="26">
                                          <p:stCondLst>
                                            <p:cond delay="1808"/>
                                          </p:stCondLst>
                                        </p:cTn>
                                        <p:tgtEl>
                                          <p:spTgt spid="8">
                                            <p:txEl>
                                              <p:pRg st="1" end="1"/>
                                            </p:txEl>
                                          </p:spTgt>
                                        </p:tgtEl>
                                      </p:cBhvr>
                                      <p:to x="100000" y="95000"/>
                                    </p:animScale>
                                    <p:animScale>
                                      <p:cBhvr>
                                        <p:cTn id="52" dur="166" decel="50000">
                                          <p:stCondLst>
                                            <p:cond delay="1834"/>
                                          </p:stCondLst>
                                        </p:cTn>
                                        <p:tgtEl>
                                          <p:spTgt spid="8">
                                            <p:txEl>
                                              <p:pRg st="1" end="1"/>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8">
                                            <p:txEl>
                                              <p:pRg st="2" end="2"/>
                                            </p:txEl>
                                          </p:spTgt>
                                        </p:tgtEl>
                                        <p:attrNameLst>
                                          <p:attrName>style.visibility</p:attrName>
                                        </p:attrNameLst>
                                      </p:cBhvr>
                                      <p:to>
                                        <p:strVal val="visible"/>
                                      </p:to>
                                    </p:set>
                                    <p:animEffect transition="in" filter="wipe(down)">
                                      <p:cBhvr>
                                        <p:cTn id="55" dur="580">
                                          <p:stCondLst>
                                            <p:cond delay="0"/>
                                          </p:stCondLst>
                                        </p:cTn>
                                        <p:tgtEl>
                                          <p:spTgt spid="8">
                                            <p:txEl>
                                              <p:pRg st="2" end="2"/>
                                            </p:txEl>
                                          </p:spTgt>
                                        </p:tgtEl>
                                      </p:cBhvr>
                                    </p:animEffect>
                                    <p:anim calcmode="lin" valueType="num">
                                      <p:cBhvr>
                                        <p:cTn id="56" dur="1822" tmFilter="0,0; 0.14,0.36; 0.43,0.73; 0.71,0.91; 1.0,1.0">
                                          <p:stCondLst>
                                            <p:cond delay="0"/>
                                          </p:stCondLst>
                                        </p:cTn>
                                        <p:tgtEl>
                                          <p:spTgt spid="8">
                                            <p:txEl>
                                              <p:pRg st="2" end="2"/>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8">
                                            <p:txEl>
                                              <p:pRg st="2" end="2"/>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8">
                                            <p:txEl>
                                              <p:pRg st="2" end="2"/>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8">
                                            <p:txEl>
                                              <p:pRg st="2" end="2"/>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8">
                                            <p:txEl>
                                              <p:pRg st="2" end="2"/>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8">
                                            <p:txEl>
                                              <p:pRg st="2" end="2"/>
                                            </p:txEl>
                                          </p:spTgt>
                                        </p:tgtEl>
                                      </p:cBhvr>
                                      <p:to x="100000" y="60000"/>
                                    </p:animScale>
                                    <p:animScale>
                                      <p:cBhvr>
                                        <p:cTn id="62" dur="166" decel="50000">
                                          <p:stCondLst>
                                            <p:cond delay="676"/>
                                          </p:stCondLst>
                                        </p:cTn>
                                        <p:tgtEl>
                                          <p:spTgt spid="8">
                                            <p:txEl>
                                              <p:pRg st="2" end="2"/>
                                            </p:txEl>
                                          </p:spTgt>
                                        </p:tgtEl>
                                      </p:cBhvr>
                                      <p:to x="100000" y="100000"/>
                                    </p:animScale>
                                    <p:animScale>
                                      <p:cBhvr>
                                        <p:cTn id="63" dur="26">
                                          <p:stCondLst>
                                            <p:cond delay="1312"/>
                                          </p:stCondLst>
                                        </p:cTn>
                                        <p:tgtEl>
                                          <p:spTgt spid="8">
                                            <p:txEl>
                                              <p:pRg st="2" end="2"/>
                                            </p:txEl>
                                          </p:spTgt>
                                        </p:tgtEl>
                                      </p:cBhvr>
                                      <p:to x="100000" y="80000"/>
                                    </p:animScale>
                                    <p:animScale>
                                      <p:cBhvr>
                                        <p:cTn id="64" dur="166" decel="50000">
                                          <p:stCondLst>
                                            <p:cond delay="1338"/>
                                          </p:stCondLst>
                                        </p:cTn>
                                        <p:tgtEl>
                                          <p:spTgt spid="8">
                                            <p:txEl>
                                              <p:pRg st="2" end="2"/>
                                            </p:txEl>
                                          </p:spTgt>
                                        </p:tgtEl>
                                      </p:cBhvr>
                                      <p:to x="100000" y="100000"/>
                                    </p:animScale>
                                    <p:animScale>
                                      <p:cBhvr>
                                        <p:cTn id="65" dur="26">
                                          <p:stCondLst>
                                            <p:cond delay="1642"/>
                                          </p:stCondLst>
                                        </p:cTn>
                                        <p:tgtEl>
                                          <p:spTgt spid="8">
                                            <p:txEl>
                                              <p:pRg st="2" end="2"/>
                                            </p:txEl>
                                          </p:spTgt>
                                        </p:tgtEl>
                                      </p:cBhvr>
                                      <p:to x="100000" y="90000"/>
                                    </p:animScale>
                                    <p:animScale>
                                      <p:cBhvr>
                                        <p:cTn id="66" dur="166" decel="50000">
                                          <p:stCondLst>
                                            <p:cond delay="1668"/>
                                          </p:stCondLst>
                                        </p:cTn>
                                        <p:tgtEl>
                                          <p:spTgt spid="8">
                                            <p:txEl>
                                              <p:pRg st="2" end="2"/>
                                            </p:txEl>
                                          </p:spTgt>
                                        </p:tgtEl>
                                      </p:cBhvr>
                                      <p:to x="100000" y="100000"/>
                                    </p:animScale>
                                    <p:animScale>
                                      <p:cBhvr>
                                        <p:cTn id="67" dur="26">
                                          <p:stCondLst>
                                            <p:cond delay="1808"/>
                                          </p:stCondLst>
                                        </p:cTn>
                                        <p:tgtEl>
                                          <p:spTgt spid="8">
                                            <p:txEl>
                                              <p:pRg st="2" end="2"/>
                                            </p:txEl>
                                          </p:spTgt>
                                        </p:tgtEl>
                                      </p:cBhvr>
                                      <p:to x="100000" y="95000"/>
                                    </p:animScale>
                                    <p:animScale>
                                      <p:cBhvr>
                                        <p:cTn id="68" dur="166" decel="50000">
                                          <p:stCondLst>
                                            <p:cond delay="1834"/>
                                          </p:stCondLst>
                                        </p:cTn>
                                        <p:tgtEl>
                                          <p:spTgt spid="8">
                                            <p:txEl>
                                              <p:pRg st="2" end="2"/>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8">
                                            <p:txEl>
                                              <p:pRg st="3" end="3"/>
                                            </p:txEl>
                                          </p:spTgt>
                                        </p:tgtEl>
                                        <p:attrNameLst>
                                          <p:attrName>style.visibility</p:attrName>
                                        </p:attrNameLst>
                                      </p:cBhvr>
                                      <p:to>
                                        <p:strVal val="visible"/>
                                      </p:to>
                                    </p:set>
                                    <p:animEffect transition="in" filter="wipe(down)">
                                      <p:cBhvr>
                                        <p:cTn id="71" dur="580">
                                          <p:stCondLst>
                                            <p:cond delay="0"/>
                                          </p:stCondLst>
                                        </p:cTn>
                                        <p:tgtEl>
                                          <p:spTgt spid="8">
                                            <p:txEl>
                                              <p:pRg st="3" end="3"/>
                                            </p:txEl>
                                          </p:spTgt>
                                        </p:tgtEl>
                                      </p:cBhvr>
                                    </p:animEffect>
                                    <p:anim calcmode="lin" valueType="num">
                                      <p:cBhvr>
                                        <p:cTn id="72" dur="1822" tmFilter="0,0; 0.14,0.36; 0.43,0.73; 0.71,0.91; 1.0,1.0">
                                          <p:stCondLst>
                                            <p:cond delay="0"/>
                                          </p:stCondLst>
                                        </p:cTn>
                                        <p:tgtEl>
                                          <p:spTgt spid="8">
                                            <p:txEl>
                                              <p:pRg st="3" end="3"/>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8">
                                            <p:txEl>
                                              <p:pRg st="3" end="3"/>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8">
                                            <p:txEl>
                                              <p:pRg st="3" end="3"/>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8">
                                            <p:txEl>
                                              <p:pRg st="3" end="3"/>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8">
                                            <p:txEl>
                                              <p:pRg st="3" end="3"/>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8">
                                            <p:txEl>
                                              <p:pRg st="3" end="3"/>
                                            </p:txEl>
                                          </p:spTgt>
                                        </p:tgtEl>
                                      </p:cBhvr>
                                      <p:to x="100000" y="60000"/>
                                    </p:animScale>
                                    <p:animScale>
                                      <p:cBhvr>
                                        <p:cTn id="78" dur="166" decel="50000">
                                          <p:stCondLst>
                                            <p:cond delay="676"/>
                                          </p:stCondLst>
                                        </p:cTn>
                                        <p:tgtEl>
                                          <p:spTgt spid="8">
                                            <p:txEl>
                                              <p:pRg st="3" end="3"/>
                                            </p:txEl>
                                          </p:spTgt>
                                        </p:tgtEl>
                                      </p:cBhvr>
                                      <p:to x="100000" y="100000"/>
                                    </p:animScale>
                                    <p:animScale>
                                      <p:cBhvr>
                                        <p:cTn id="79" dur="26">
                                          <p:stCondLst>
                                            <p:cond delay="1312"/>
                                          </p:stCondLst>
                                        </p:cTn>
                                        <p:tgtEl>
                                          <p:spTgt spid="8">
                                            <p:txEl>
                                              <p:pRg st="3" end="3"/>
                                            </p:txEl>
                                          </p:spTgt>
                                        </p:tgtEl>
                                      </p:cBhvr>
                                      <p:to x="100000" y="80000"/>
                                    </p:animScale>
                                    <p:animScale>
                                      <p:cBhvr>
                                        <p:cTn id="80" dur="166" decel="50000">
                                          <p:stCondLst>
                                            <p:cond delay="1338"/>
                                          </p:stCondLst>
                                        </p:cTn>
                                        <p:tgtEl>
                                          <p:spTgt spid="8">
                                            <p:txEl>
                                              <p:pRg st="3" end="3"/>
                                            </p:txEl>
                                          </p:spTgt>
                                        </p:tgtEl>
                                      </p:cBhvr>
                                      <p:to x="100000" y="100000"/>
                                    </p:animScale>
                                    <p:animScale>
                                      <p:cBhvr>
                                        <p:cTn id="81" dur="26">
                                          <p:stCondLst>
                                            <p:cond delay="1642"/>
                                          </p:stCondLst>
                                        </p:cTn>
                                        <p:tgtEl>
                                          <p:spTgt spid="8">
                                            <p:txEl>
                                              <p:pRg st="3" end="3"/>
                                            </p:txEl>
                                          </p:spTgt>
                                        </p:tgtEl>
                                      </p:cBhvr>
                                      <p:to x="100000" y="90000"/>
                                    </p:animScale>
                                    <p:animScale>
                                      <p:cBhvr>
                                        <p:cTn id="82" dur="166" decel="50000">
                                          <p:stCondLst>
                                            <p:cond delay="1668"/>
                                          </p:stCondLst>
                                        </p:cTn>
                                        <p:tgtEl>
                                          <p:spTgt spid="8">
                                            <p:txEl>
                                              <p:pRg st="3" end="3"/>
                                            </p:txEl>
                                          </p:spTgt>
                                        </p:tgtEl>
                                      </p:cBhvr>
                                      <p:to x="100000" y="100000"/>
                                    </p:animScale>
                                    <p:animScale>
                                      <p:cBhvr>
                                        <p:cTn id="83" dur="26">
                                          <p:stCondLst>
                                            <p:cond delay="1808"/>
                                          </p:stCondLst>
                                        </p:cTn>
                                        <p:tgtEl>
                                          <p:spTgt spid="8">
                                            <p:txEl>
                                              <p:pRg st="3" end="3"/>
                                            </p:txEl>
                                          </p:spTgt>
                                        </p:tgtEl>
                                      </p:cBhvr>
                                      <p:to x="100000" y="95000"/>
                                    </p:animScale>
                                    <p:animScale>
                                      <p:cBhvr>
                                        <p:cTn id="84" dur="166" decel="50000">
                                          <p:stCondLst>
                                            <p:cond delay="1834"/>
                                          </p:stCondLst>
                                        </p:cTn>
                                        <p:tgtEl>
                                          <p:spTgt spid="8">
                                            <p:txEl>
                                              <p:pRg st="3" end="3"/>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8">
                                            <p:txEl>
                                              <p:pRg st="4" end="4"/>
                                            </p:txEl>
                                          </p:spTgt>
                                        </p:tgtEl>
                                        <p:attrNameLst>
                                          <p:attrName>style.visibility</p:attrName>
                                        </p:attrNameLst>
                                      </p:cBhvr>
                                      <p:to>
                                        <p:strVal val="visible"/>
                                      </p:to>
                                    </p:set>
                                    <p:animEffect transition="in" filter="wipe(down)">
                                      <p:cBhvr>
                                        <p:cTn id="87" dur="580">
                                          <p:stCondLst>
                                            <p:cond delay="0"/>
                                          </p:stCondLst>
                                        </p:cTn>
                                        <p:tgtEl>
                                          <p:spTgt spid="8">
                                            <p:txEl>
                                              <p:pRg st="4" end="4"/>
                                            </p:txEl>
                                          </p:spTgt>
                                        </p:tgtEl>
                                      </p:cBhvr>
                                    </p:animEffect>
                                    <p:anim calcmode="lin" valueType="num">
                                      <p:cBhvr>
                                        <p:cTn id="88" dur="1822" tmFilter="0,0; 0.14,0.36; 0.43,0.73; 0.71,0.91; 1.0,1.0">
                                          <p:stCondLst>
                                            <p:cond delay="0"/>
                                          </p:stCondLst>
                                        </p:cTn>
                                        <p:tgtEl>
                                          <p:spTgt spid="8">
                                            <p:txEl>
                                              <p:pRg st="4" end="4"/>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8">
                                            <p:txEl>
                                              <p:pRg st="4" end="4"/>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8">
                                            <p:txEl>
                                              <p:pRg st="4" end="4"/>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8">
                                            <p:txEl>
                                              <p:pRg st="4" end="4"/>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8">
                                            <p:txEl>
                                              <p:pRg st="4" end="4"/>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8">
                                            <p:txEl>
                                              <p:pRg st="4" end="4"/>
                                            </p:txEl>
                                          </p:spTgt>
                                        </p:tgtEl>
                                      </p:cBhvr>
                                      <p:to x="100000" y="60000"/>
                                    </p:animScale>
                                    <p:animScale>
                                      <p:cBhvr>
                                        <p:cTn id="94" dur="166" decel="50000">
                                          <p:stCondLst>
                                            <p:cond delay="676"/>
                                          </p:stCondLst>
                                        </p:cTn>
                                        <p:tgtEl>
                                          <p:spTgt spid="8">
                                            <p:txEl>
                                              <p:pRg st="4" end="4"/>
                                            </p:txEl>
                                          </p:spTgt>
                                        </p:tgtEl>
                                      </p:cBhvr>
                                      <p:to x="100000" y="100000"/>
                                    </p:animScale>
                                    <p:animScale>
                                      <p:cBhvr>
                                        <p:cTn id="95" dur="26">
                                          <p:stCondLst>
                                            <p:cond delay="1312"/>
                                          </p:stCondLst>
                                        </p:cTn>
                                        <p:tgtEl>
                                          <p:spTgt spid="8">
                                            <p:txEl>
                                              <p:pRg st="4" end="4"/>
                                            </p:txEl>
                                          </p:spTgt>
                                        </p:tgtEl>
                                      </p:cBhvr>
                                      <p:to x="100000" y="80000"/>
                                    </p:animScale>
                                    <p:animScale>
                                      <p:cBhvr>
                                        <p:cTn id="96" dur="166" decel="50000">
                                          <p:stCondLst>
                                            <p:cond delay="1338"/>
                                          </p:stCondLst>
                                        </p:cTn>
                                        <p:tgtEl>
                                          <p:spTgt spid="8">
                                            <p:txEl>
                                              <p:pRg st="4" end="4"/>
                                            </p:txEl>
                                          </p:spTgt>
                                        </p:tgtEl>
                                      </p:cBhvr>
                                      <p:to x="100000" y="100000"/>
                                    </p:animScale>
                                    <p:animScale>
                                      <p:cBhvr>
                                        <p:cTn id="97" dur="26">
                                          <p:stCondLst>
                                            <p:cond delay="1642"/>
                                          </p:stCondLst>
                                        </p:cTn>
                                        <p:tgtEl>
                                          <p:spTgt spid="8">
                                            <p:txEl>
                                              <p:pRg st="4" end="4"/>
                                            </p:txEl>
                                          </p:spTgt>
                                        </p:tgtEl>
                                      </p:cBhvr>
                                      <p:to x="100000" y="90000"/>
                                    </p:animScale>
                                    <p:animScale>
                                      <p:cBhvr>
                                        <p:cTn id="98" dur="166" decel="50000">
                                          <p:stCondLst>
                                            <p:cond delay="1668"/>
                                          </p:stCondLst>
                                        </p:cTn>
                                        <p:tgtEl>
                                          <p:spTgt spid="8">
                                            <p:txEl>
                                              <p:pRg st="4" end="4"/>
                                            </p:txEl>
                                          </p:spTgt>
                                        </p:tgtEl>
                                      </p:cBhvr>
                                      <p:to x="100000" y="100000"/>
                                    </p:animScale>
                                    <p:animScale>
                                      <p:cBhvr>
                                        <p:cTn id="99" dur="26">
                                          <p:stCondLst>
                                            <p:cond delay="1808"/>
                                          </p:stCondLst>
                                        </p:cTn>
                                        <p:tgtEl>
                                          <p:spTgt spid="8">
                                            <p:txEl>
                                              <p:pRg st="4" end="4"/>
                                            </p:txEl>
                                          </p:spTgt>
                                        </p:tgtEl>
                                      </p:cBhvr>
                                      <p:to x="100000" y="95000"/>
                                    </p:animScale>
                                    <p:animScale>
                                      <p:cBhvr>
                                        <p:cTn id="100" dur="166" decel="50000">
                                          <p:stCondLst>
                                            <p:cond delay="1834"/>
                                          </p:stCondLst>
                                        </p:cTn>
                                        <p:tgtEl>
                                          <p:spTgt spid="8">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TotalTime>
  <Words>320</Words>
  <Application>Microsoft Office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FYP Final Demo &amp; Presentation</vt:lpstr>
      <vt:lpstr>Data storage, and its importance in the project</vt:lpstr>
      <vt:lpstr>Data to be stored</vt:lpstr>
      <vt:lpstr>PowerPoint Presentation</vt:lpstr>
      <vt:lpstr>Functions of Database</vt:lpstr>
      <vt:lpstr>SQLite </vt:lpstr>
      <vt:lpstr>What is ACID?</vt:lpstr>
      <vt:lpstr>Database transaction states</vt:lpstr>
      <vt:lpstr>Other databases</vt:lpstr>
      <vt:lpstr>Cons of SQLite</vt:lpstr>
      <vt:lpstr>Future 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dc:creator>
  <cp:lastModifiedBy>Nicholas</cp:lastModifiedBy>
  <cp:revision>2</cp:revision>
  <dcterms:created xsi:type="dcterms:W3CDTF">2022-08-02T03:07:40Z</dcterms:created>
  <dcterms:modified xsi:type="dcterms:W3CDTF">2022-08-08T13:51:31Z</dcterms:modified>
</cp:coreProperties>
</file>